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ED24-4215-41FF-A6C2-C44DD4FB7602}" type="datetimeFigureOut">
              <a:rPr lang="sk-SK" smtClean="0"/>
              <a:t>10. 9. 2021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E590-9497-4B5A-AD33-A7BFB243146A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ED24-4215-41FF-A6C2-C44DD4FB7602}" type="datetimeFigureOut">
              <a:rPr lang="sk-SK" smtClean="0"/>
              <a:t>10. 9. 2021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E590-9497-4B5A-AD33-A7BFB243146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ED24-4215-41FF-A6C2-C44DD4FB7602}" type="datetimeFigureOut">
              <a:rPr lang="sk-SK" smtClean="0"/>
              <a:t>10. 9. 2021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E590-9497-4B5A-AD33-A7BFB243146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ED24-4215-41FF-A6C2-C44DD4FB7602}" type="datetimeFigureOut">
              <a:rPr lang="sk-SK" smtClean="0"/>
              <a:t>10. 9. 2021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E590-9497-4B5A-AD33-A7BFB243146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ED24-4215-41FF-A6C2-C44DD4FB7602}" type="datetimeFigureOut">
              <a:rPr lang="sk-SK" smtClean="0"/>
              <a:t>10. 9. 2021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E590-9497-4B5A-AD33-A7BFB243146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ED24-4215-41FF-A6C2-C44DD4FB7602}" type="datetimeFigureOut">
              <a:rPr lang="sk-SK" smtClean="0"/>
              <a:t>10. 9. 2021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E590-9497-4B5A-AD33-A7BFB243146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ED24-4215-41FF-A6C2-C44DD4FB7602}" type="datetimeFigureOut">
              <a:rPr lang="sk-SK" smtClean="0"/>
              <a:t>10. 9. 2021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E590-9497-4B5A-AD33-A7BFB243146A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ED24-4215-41FF-A6C2-C44DD4FB7602}" type="datetimeFigureOut">
              <a:rPr lang="sk-SK" smtClean="0"/>
              <a:t>10. 9. 2021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E590-9497-4B5A-AD33-A7BFB243146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ED24-4215-41FF-A6C2-C44DD4FB7602}" type="datetimeFigureOut">
              <a:rPr lang="sk-SK" smtClean="0"/>
              <a:t>10. 9. 2021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E590-9497-4B5A-AD33-A7BFB243146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ED24-4215-41FF-A6C2-C44DD4FB7602}" type="datetimeFigureOut">
              <a:rPr lang="sk-SK" smtClean="0"/>
              <a:t>10. 9. 2021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E590-9497-4B5A-AD33-A7BFB243146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ED24-4215-41FF-A6C2-C44DD4FB7602}" type="datetimeFigureOut">
              <a:rPr lang="sk-SK" smtClean="0"/>
              <a:t>10. 9. 2021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E590-9497-4B5A-AD33-A7BFB243146A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97ED24-4215-41FF-A6C2-C44DD4FB7602}" type="datetimeFigureOut">
              <a:rPr lang="sk-SK" smtClean="0"/>
              <a:t>10. 9. 2021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F4E590-9497-4B5A-AD33-A7BFB243146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zlavomat.sk/akcia/750176-vyladene-zmesi-orieskov-semienok-a-ovocia-pohod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82880" indent="0">
              <a:buNone/>
            </a:pPr>
            <a:r>
              <a:rPr lang="sk-SK" dirty="0" smtClean="0">
                <a:solidFill>
                  <a:srgbClr val="C00000"/>
                </a:solidFill>
              </a:rPr>
              <a:t>Zdravá desiata pre školákov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4168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88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400" b="1" dirty="0" smtClean="0">
                <a:solidFill>
                  <a:srgbClr val="C00000"/>
                </a:solidFill>
              </a:rPr>
              <a:t>Reďkovková nátierka</a:t>
            </a: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Zväzok reďkoviek očistíme a nastrúhame na jemnom strúhadle. Troška osolíme a necháme chvíľku postáť. </a:t>
            </a: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120 g. jemného tvarohu zmiešame s dvomi kopcovitými lyžicami kyslej smotany, polievkovou lyžicou pažítky a reďkovkou a poriadne vymiešame.</a:t>
            </a:r>
            <a:endParaRPr lang="sk-SK" sz="1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michalec\Desktop\šunkovo redkvičková nátier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196752"/>
            <a:ext cx="2736303" cy="20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400" b="1" dirty="0" smtClean="0">
                <a:solidFill>
                  <a:srgbClr val="C00000"/>
                </a:solidFill>
              </a:rPr>
              <a:t>Avokádová nátierka</a:t>
            </a:r>
          </a:p>
          <a:p>
            <a:pPr marL="45720" indent="0">
              <a:buNone/>
            </a:pPr>
            <a:endParaRPr lang="sk-SK" sz="18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1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18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1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18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1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Väčšie zrelé avokádo očistíme a vnútro roztlačíme vidličkou. Pridáme troška soli, 2 prelisované strúčiky cesnaku, pár kvapiek citrónovej šťavy a troška čierneho ml. korenia a všetko spolu vymiešame do hladka. </a:t>
            </a:r>
          </a:p>
          <a:p>
            <a:pPr marL="45720" indent="0">
              <a:buNone/>
            </a:pPr>
            <a:endParaRPr lang="sk-SK" sz="1800" dirty="0"/>
          </a:p>
        </p:txBody>
      </p:sp>
      <p:pic>
        <p:nvPicPr>
          <p:cNvPr id="3074" name="Picture 2" descr="C:\Users\michalec\Desktop\avoká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196752"/>
            <a:ext cx="3168352" cy="19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6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2276872"/>
            <a:ext cx="6400800" cy="4464496"/>
          </a:xfrm>
        </p:spPr>
        <p:txBody>
          <a:bodyPr>
            <a:normAutofit fontScale="70000" lnSpcReduction="20000"/>
          </a:bodyPr>
          <a:lstStyle/>
          <a:p>
            <a:r>
              <a:rPr lang="sk-SK" dirty="0">
                <a:solidFill>
                  <a:srgbClr val="C00000"/>
                </a:solidFill>
              </a:rPr>
              <a:t>Desiata by mala tvoriť asi </a:t>
            </a:r>
            <a:r>
              <a:rPr lang="sk-SK" b="1" dirty="0">
                <a:solidFill>
                  <a:srgbClr val="C00000"/>
                </a:solidFill>
              </a:rPr>
              <a:t>15%</a:t>
            </a:r>
            <a:r>
              <a:rPr lang="sk-SK" dirty="0">
                <a:solidFill>
                  <a:srgbClr val="C00000"/>
                </a:solidFill>
              </a:rPr>
              <a:t> z denného príjmu energie  </a:t>
            </a:r>
            <a:r>
              <a:rPr lang="sk-SK" dirty="0" smtClean="0">
                <a:solidFill>
                  <a:srgbClr val="C00000"/>
                </a:solidFill>
              </a:rPr>
              <a:t>a </a:t>
            </a:r>
            <a:r>
              <a:rPr lang="sk-SK" dirty="0">
                <a:solidFill>
                  <a:srgbClr val="C00000"/>
                </a:solidFill>
              </a:rPr>
              <a:t>deti by ju mali zjesť </a:t>
            </a:r>
            <a:r>
              <a:rPr lang="sk-SK" dirty="0" smtClean="0">
                <a:solidFill>
                  <a:srgbClr val="C00000"/>
                </a:solidFill>
              </a:rPr>
              <a:t>3 hodiny </a:t>
            </a:r>
            <a:r>
              <a:rPr lang="sk-SK" dirty="0">
                <a:solidFill>
                  <a:srgbClr val="C00000"/>
                </a:solidFill>
              </a:rPr>
              <a:t>po </a:t>
            </a:r>
            <a:r>
              <a:rPr lang="sk-SK" dirty="0" smtClean="0">
                <a:solidFill>
                  <a:srgbClr val="C00000"/>
                </a:solidFill>
              </a:rPr>
              <a:t>raňajkách.</a:t>
            </a:r>
            <a:endParaRPr lang="sk-SK" dirty="0">
              <a:solidFill>
                <a:srgbClr val="C00000"/>
              </a:solidFill>
            </a:endParaRPr>
          </a:p>
          <a:p>
            <a:r>
              <a:rPr lang="sk-SK" b="1" dirty="0">
                <a:solidFill>
                  <a:srgbClr val="C00000"/>
                </a:solidFill>
              </a:rPr>
              <a:t>Základnú schému tvoria tieto zložky:</a:t>
            </a:r>
            <a:endParaRPr lang="sk-SK" dirty="0">
              <a:solidFill>
                <a:srgbClr val="C00000"/>
              </a:solidFill>
            </a:endParaRPr>
          </a:p>
          <a:p>
            <a:r>
              <a:rPr lang="sk-SK" b="1" i="1" dirty="0">
                <a:solidFill>
                  <a:srgbClr val="C00000"/>
                </a:solidFill>
              </a:rPr>
              <a:t>celozrnný </a:t>
            </a:r>
            <a:r>
              <a:rPr lang="sk-SK" b="1" i="1" dirty="0" smtClean="0">
                <a:solidFill>
                  <a:srgbClr val="C00000"/>
                </a:solidFill>
              </a:rPr>
              <a:t>základ, mliečne </a:t>
            </a:r>
            <a:r>
              <a:rPr lang="sk-SK" b="1" i="1" dirty="0">
                <a:solidFill>
                  <a:srgbClr val="C00000"/>
                </a:solidFill>
              </a:rPr>
              <a:t>výrobky </a:t>
            </a:r>
            <a:r>
              <a:rPr lang="sk-SK" b="1" i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sk-SK" b="1" i="1" dirty="0" smtClean="0">
                <a:solidFill>
                  <a:srgbClr val="C00000"/>
                </a:solidFill>
              </a:rPr>
              <a:t>čerstvé </a:t>
            </a:r>
            <a:r>
              <a:rPr lang="sk-SK" b="1" i="1" dirty="0">
                <a:solidFill>
                  <a:srgbClr val="C00000"/>
                </a:solidFill>
              </a:rPr>
              <a:t>ovocie a zelenina </a:t>
            </a:r>
            <a:r>
              <a:rPr lang="sk-SK" b="1" i="1" dirty="0" smtClean="0">
                <a:solidFill>
                  <a:srgbClr val="C00000"/>
                </a:solidFill>
              </a:rPr>
              <a:t>, zdravý nápoj</a:t>
            </a:r>
            <a:endParaRPr lang="sk-SK" dirty="0">
              <a:solidFill>
                <a:srgbClr val="C00000"/>
              </a:solidFill>
            </a:endParaRPr>
          </a:p>
          <a:p>
            <a:r>
              <a:rPr lang="sk-SK" b="1" u="sng" dirty="0">
                <a:solidFill>
                  <a:srgbClr val="C00000"/>
                </a:solidFill>
              </a:rPr>
              <a:t>Príklad vhodnej desiaty:</a:t>
            </a:r>
            <a:endParaRPr lang="sk-SK" dirty="0">
              <a:solidFill>
                <a:srgbClr val="C00000"/>
              </a:solidFill>
            </a:endParaRPr>
          </a:p>
          <a:p>
            <a:r>
              <a:rPr lang="sk-SK" dirty="0">
                <a:solidFill>
                  <a:srgbClr val="C00000"/>
                </a:solidFill>
              </a:rPr>
              <a:t>- celozrnný chlebík  </a:t>
            </a:r>
            <a:r>
              <a:rPr lang="sk-SK" dirty="0" smtClean="0">
                <a:solidFill>
                  <a:srgbClr val="C00000"/>
                </a:solidFill>
              </a:rPr>
              <a:t>natretý </a:t>
            </a:r>
            <a:r>
              <a:rPr lang="sk-SK" dirty="0">
                <a:solidFill>
                  <a:srgbClr val="C00000"/>
                </a:solidFill>
              </a:rPr>
              <a:t>nátierkou </a:t>
            </a:r>
          </a:p>
          <a:p>
            <a:r>
              <a:rPr lang="sk-SK" dirty="0">
                <a:solidFill>
                  <a:srgbClr val="C00000"/>
                </a:solidFill>
              </a:rPr>
              <a:t>- kvalitný tvrdý syr alebo ochutené </a:t>
            </a:r>
            <a:r>
              <a:rPr lang="sk-SK" dirty="0" err="1">
                <a:solidFill>
                  <a:srgbClr val="C00000"/>
                </a:solidFill>
              </a:rPr>
              <a:t>tofu</a:t>
            </a:r>
            <a:endParaRPr lang="sk-SK" dirty="0">
              <a:solidFill>
                <a:srgbClr val="C00000"/>
              </a:solidFill>
            </a:endParaRPr>
          </a:p>
          <a:p>
            <a:r>
              <a:rPr lang="sk-SK" dirty="0">
                <a:solidFill>
                  <a:srgbClr val="C00000"/>
                </a:solidFill>
              </a:rPr>
              <a:t>- ak saláma, tak </a:t>
            </a:r>
            <a:r>
              <a:rPr lang="sk-SK" dirty="0" smtClean="0">
                <a:solidFill>
                  <a:srgbClr val="C00000"/>
                </a:solidFill>
              </a:rPr>
              <a:t> iba </a:t>
            </a:r>
            <a:r>
              <a:rPr lang="sk-SK" dirty="0">
                <a:solidFill>
                  <a:srgbClr val="C00000"/>
                </a:solidFill>
              </a:rPr>
              <a:t>výnimočne a minimálne s obsahom 90% mäsa</a:t>
            </a:r>
          </a:p>
          <a:p>
            <a:r>
              <a:rPr lang="sk-SK" dirty="0">
                <a:solidFill>
                  <a:srgbClr val="C00000"/>
                </a:solidFill>
              </a:rPr>
              <a:t>- čerstvá ZELENINA v akejkoľvek podobe </a:t>
            </a:r>
          </a:p>
          <a:p>
            <a:r>
              <a:rPr lang="sk-SK" dirty="0">
                <a:solidFill>
                  <a:srgbClr val="C00000"/>
                </a:solidFill>
              </a:rPr>
              <a:t>- ak sladkosť, tak zdravá – domáce </a:t>
            </a:r>
            <a:r>
              <a:rPr lang="sk-SK" dirty="0" err="1">
                <a:solidFill>
                  <a:srgbClr val="C00000"/>
                </a:solidFill>
              </a:rPr>
              <a:t>cookies</a:t>
            </a:r>
            <a:r>
              <a:rPr lang="sk-SK" dirty="0">
                <a:solidFill>
                  <a:srgbClr val="C00000"/>
                </a:solidFill>
              </a:rPr>
              <a:t>, </a:t>
            </a:r>
            <a:r>
              <a:rPr lang="sk-SK" dirty="0" err="1">
                <a:solidFill>
                  <a:srgbClr val="C00000"/>
                </a:solidFill>
              </a:rPr>
              <a:t>muffiny</a:t>
            </a:r>
            <a:r>
              <a:rPr lang="sk-SK" dirty="0">
                <a:solidFill>
                  <a:srgbClr val="C00000"/>
                </a:solidFill>
              </a:rPr>
              <a:t>, </a:t>
            </a:r>
            <a:r>
              <a:rPr lang="sk-SK" dirty="0" err="1">
                <a:solidFill>
                  <a:srgbClr val="C00000"/>
                </a:solidFill>
              </a:rPr>
              <a:t>müsli</a:t>
            </a:r>
            <a:r>
              <a:rPr lang="sk-SK" dirty="0">
                <a:solidFill>
                  <a:srgbClr val="C00000"/>
                </a:solidFill>
              </a:rPr>
              <a:t> tyčinky, palacinky, lievance, koláče z celozrnnej múky </a:t>
            </a:r>
          </a:p>
          <a:p>
            <a:r>
              <a:rPr lang="sk-SK" dirty="0">
                <a:solidFill>
                  <a:srgbClr val="C00000"/>
                </a:solidFill>
              </a:rPr>
              <a:t>- </a:t>
            </a:r>
            <a:r>
              <a:rPr lang="sk-SK" dirty="0" smtClean="0">
                <a:solidFill>
                  <a:srgbClr val="C00000"/>
                </a:solidFill>
              </a:rPr>
              <a:t>ovocie (napr. </a:t>
            </a:r>
            <a:r>
              <a:rPr lang="sk-SK" dirty="0">
                <a:solidFill>
                  <a:srgbClr val="C00000"/>
                </a:solidFill>
              </a:rPr>
              <a:t>nakrájané na menšie kúsky </a:t>
            </a:r>
            <a:r>
              <a:rPr lang="sk-SK" dirty="0" smtClean="0">
                <a:solidFill>
                  <a:srgbClr val="C00000"/>
                </a:solidFill>
              </a:rPr>
              <a:t>)</a:t>
            </a:r>
            <a:endParaRPr lang="sk-SK" dirty="0">
              <a:solidFill>
                <a:srgbClr val="C00000"/>
              </a:solidFill>
            </a:endParaRPr>
          </a:p>
          <a:p>
            <a:r>
              <a:rPr lang="sk-SK" dirty="0">
                <a:solidFill>
                  <a:srgbClr val="C00000"/>
                </a:solidFill>
              </a:rPr>
              <a:t>- rôzne druhy nesolených a nepražených orieškov v kombinácii so sušeným ovocím</a:t>
            </a:r>
          </a:p>
          <a:p>
            <a:r>
              <a:rPr lang="sk-SK" dirty="0">
                <a:solidFill>
                  <a:srgbClr val="C00000"/>
                </a:solidFill>
              </a:rPr>
              <a:t>- na pitie – čistá voda alebo nesladený ovocný či bylinkový čaj, riedená šťava z čerstvých pomarančov (najmenej v pomere 1:3) </a:t>
            </a:r>
            <a:r>
              <a:rPr lang="sk-SK" dirty="0" smtClean="0">
                <a:solidFill>
                  <a:srgbClr val="C00000"/>
                </a:solidFill>
              </a:rPr>
              <a:t>, alebo </a:t>
            </a:r>
            <a:r>
              <a:rPr lang="sk-SK" dirty="0">
                <a:solidFill>
                  <a:srgbClr val="C00000"/>
                </a:solidFill>
              </a:rPr>
              <a:t>domáca citronáda</a:t>
            </a: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3920764" cy="19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C:\Users\michalec\Desktop\Desiata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6" name="Picture 8" descr="C:\Users\michalec\Desktop\jogu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20372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ichalec\Desktop\ovocie a zelen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41" y="260647"/>
            <a:ext cx="2495550" cy="19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35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6624736"/>
          </a:xfrm>
        </p:spPr>
        <p:txBody>
          <a:bodyPr>
            <a:normAutofit fontScale="70000" lnSpcReduction="20000"/>
          </a:bodyPr>
          <a:lstStyle/>
          <a:p>
            <a:pPr marL="45720" indent="0" fontAlgn="base">
              <a:buNone/>
            </a:pPr>
            <a:r>
              <a:rPr lang="sk-SK" b="1" dirty="0">
                <a:solidFill>
                  <a:srgbClr val="C00000"/>
                </a:solidFill>
              </a:rPr>
              <a:t>Tento ťahák na desiate sa hodí na chladničku</a:t>
            </a:r>
          </a:p>
          <a:p>
            <a:pPr marL="45720" indent="0" fontAlgn="base">
              <a:buNone/>
            </a:pPr>
            <a:r>
              <a:rPr lang="sk-SK" b="1" dirty="0">
                <a:solidFill>
                  <a:srgbClr val="C00000"/>
                </a:solidFill>
              </a:rPr>
              <a:t>Desiate s pečivom</a:t>
            </a:r>
            <a:endParaRPr lang="sk-SK" dirty="0">
              <a:solidFill>
                <a:srgbClr val="C00000"/>
              </a:solidFill>
            </a:endParaRPr>
          </a:p>
          <a:p>
            <a:pPr fontAlgn="base"/>
            <a:r>
              <a:rPr lang="sk-SK" dirty="0">
                <a:solidFill>
                  <a:srgbClr val="C00000"/>
                </a:solidFill>
              </a:rPr>
              <a:t>Pečivo + </a:t>
            </a:r>
            <a:r>
              <a:rPr lang="sk-SK" dirty="0" err="1">
                <a:solidFill>
                  <a:srgbClr val="C00000"/>
                </a:solidFill>
              </a:rPr>
              <a:t>lučina</a:t>
            </a:r>
            <a:r>
              <a:rPr lang="sk-SK" dirty="0">
                <a:solidFill>
                  <a:srgbClr val="C00000"/>
                </a:solidFill>
              </a:rPr>
              <a:t> + plátok ľubovoľnej šunky (aspoň 90 % mäsa) + </a:t>
            </a:r>
            <a:r>
              <a:rPr lang="sk-SK" dirty="0" smtClean="0">
                <a:solidFill>
                  <a:srgbClr val="C00000"/>
                </a:solidFill>
              </a:rPr>
              <a:t>zelenina</a:t>
            </a:r>
            <a:endParaRPr lang="sk-SK" dirty="0">
              <a:solidFill>
                <a:srgbClr val="C00000"/>
              </a:solidFill>
            </a:endParaRPr>
          </a:p>
          <a:p>
            <a:pPr marL="45720" indent="0" fontAlgn="base">
              <a:buNone/>
            </a:pPr>
            <a:r>
              <a:rPr lang="sk-SK" dirty="0">
                <a:solidFill>
                  <a:srgbClr val="C00000"/>
                </a:solidFill>
              </a:rPr>
              <a:t> </a:t>
            </a:r>
            <a:r>
              <a:rPr lang="sk-SK" dirty="0" smtClean="0">
                <a:solidFill>
                  <a:srgbClr val="C00000"/>
                </a:solidFill>
              </a:rPr>
              <a:t>    Pečivo </a:t>
            </a:r>
            <a:r>
              <a:rPr lang="sk-SK" dirty="0">
                <a:solidFill>
                  <a:srgbClr val="C00000"/>
                </a:solidFill>
              </a:rPr>
              <a:t>+ tvaroh + nasekaná pažítka + plátok ľubovoľnej šunky + zelenina</a:t>
            </a:r>
          </a:p>
          <a:p>
            <a:pPr fontAlgn="base"/>
            <a:r>
              <a:rPr lang="sk-SK" dirty="0">
                <a:solidFill>
                  <a:srgbClr val="C00000"/>
                </a:solidFill>
              </a:rPr>
              <a:t>Pečivo + čerstvý syr + zelenina</a:t>
            </a:r>
          </a:p>
          <a:p>
            <a:pPr fontAlgn="base"/>
            <a:r>
              <a:rPr lang="sk-SK" dirty="0">
                <a:solidFill>
                  <a:srgbClr val="C00000"/>
                </a:solidFill>
              </a:rPr>
              <a:t>Pečivo + maslo + plátkový syr + zelenina</a:t>
            </a:r>
          </a:p>
          <a:p>
            <a:pPr fontAlgn="base"/>
            <a:r>
              <a:rPr lang="sk-SK" dirty="0">
                <a:solidFill>
                  <a:srgbClr val="C00000"/>
                </a:solidFill>
              </a:rPr>
              <a:t>Pečivo + </a:t>
            </a:r>
            <a:r>
              <a:rPr lang="sk-SK" dirty="0" smtClean="0">
                <a:solidFill>
                  <a:srgbClr val="C00000"/>
                </a:solidFill>
              </a:rPr>
              <a:t>rôzne zdravé domáce nátierky ( recepty  na nasledujúcich stranách)</a:t>
            </a:r>
          </a:p>
          <a:p>
            <a:pPr fontAlgn="base"/>
            <a:endParaRPr lang="sk-SK" dirty="0">
              <a:solidFill>
                <a:srgbClr val="C00000"/>
              </a:solidFill>
            </a:endParaRPr>
          </a:p>
          <a:p>
            <a:pPr fontAlgn="base"/>
            <a:endParaRPr lang="sk-SK" dirty="0" smtClean="0">
              <a:solidFill>
                <a:srgbClr val="C00000"/>
              </a:solidFill>
            </a:endParaRPr>
          </a:p>
          <a:p>
            <a:pPr fontAlgn="base"/>
            <a:endParaRPr lang="sk-SK" dirty="0">
              <a:solidFill>
                <a:srgbClr val="C00000"/>
              </a:solidFill>
            </a:endParaRPr>
          </a:p>
          <a:p>
            <a:pPr fontAlgn="base"/>
            <a:endParaRPr lang="sk-SK" b="1" dirty="0" smtClean="0">
              <a:solidFill>
                <a:srgbClr val="C00000"/>
              </a:solidFill>
            </a:endParaRPr>
          </a:p>
          <a:p>
            <a:pPr marL="45720" indent="0" fontAlgn="base">
              <a:buNone/>
            </a:pPr>
            <a:r>
              <a:rPr lang="sk-SK" b="1" dirty="0" smtClean="0">
                <a:solidFill>
                  <a:srgbClr val="C00000"/>
                </a:solidFill>
              </a:rPr>
              <a:t>Palacinky</a:t>
            </a:r>
            <a:r>
              <a:rPr lang="sk-SK" b="1" dirty="0">
                <a:solidFill>
                  <a:srgbClr val="C00000"/>
                </a:solidFill>
              </a:rPr>
              <a:t>, tyčinky, jogurty i zelenina</a:t>
            </a:r>
            <a:endParaRPr lang="sk-SK" dirty="0">
              <a:solidFill>
                <a:srgbClr val="C00000"/>
              </a:solidFill>
            </a:endParaRPr>
          </a:p>
          <a:p>
            <a:pPr fontAlgn="base"/>
            <a:r>
              <a:rPr lang="sk-SK" dirty="0">
                <a:solidFill>
                  <a:srgbClr val="C00000"/>
                </a:solidFill>
              </a:rPr>
              <a:t>Slaná palacinka plnená </a:t>
            </a:r>
            <a:r>
              <a:rPr lang="sk-SK" dirty="0" err="1">
                <a:solidFill>
                  <a:srgbClr val="C00000"/>
                </a:solidFill>
              </a:rPr>
              <a:t>lučinou</a:t>
            </a:r>
            <a:r>
              <a:rPr lang="sk-SK" dirty="0">
                <a:solidFill>
                  <a:srgbClr val="C00000"/>
                </a:solidFill>
              </a:rPr>
              <a:t>/tvarohom/žervé a </a:t>
            </a:r>
            <a:r>
              <a:rPr lang="sk-SK" dirty="0" err="1">
                <a:solidFill>
                  <a:srgbClr val="C00000"/>
                </a:solidFill>
              </a:rPr>
              <a:t>rukolou</a:t>
            </a:r>
            <a:r>
              <a:rPr lang="sk-SK" dirty="0">
                <a:solidFill>
                  <a:srgbClr val="C00000"/>
                </a:solidFill>
              </a:rPr>
              <a:t>/paradajkami/šunkou</a:t>
            </a:r>
          </a:p>
          <a:p>
            <a:pPr fontAlgn="base"/>
            <a:r>
              <a:rPr lang="sk-SK" dirty="0">
                <a:solidFill>
                  <a:srgbClr val="C00000"/>
                </a:solidFill>
              </a:rPr>
              <a:t>Repová palacinka plnená </a:t>
            </a:r>
            <a:r>
              <a:rPr lang="sk-SK" dirty="0" err="1">
                <a:solidFill>
                  <a:srgbClr val="C00000"/>
                </a:solidFill>
              </a:rPr>
              <a:t>lučinou</a:t>
            </a:r>
            <a:r>
              <a:rPr lang="sk-SK" dirty="0">
                <a:solidFill>
                  <a:srgbClr val="C00000"/>
                </a:solidFill>
              </a:rPr>
              <a:t>/tvarohom/žervé</a:t>
            </a:r>
          </a:p>
          <a:p>
            <a:pPr fontAlgn="base"/>
            <a:r>
              <a:rPr lang="sk-SK" dirty="0">
                <a:solidFill>
                  <a:srgbClr val="C00000"/>
                </a:solidFill>
              </a:rPr>
              <a:t>Mini </a:t>
            </a:r>
            <a:r>
              <a:rPr lang="sk-SK" dirty="0" err="1">
                <a:solidFill>
                  <a:srgbClr val="C00000"/>
                </a:solidFill>
              </a:rPr>
              <a:t>mozzarella</a:t>
            </a:r>
            <a:r>
              <a:rPr lang="sk-SK" dirty="0">
                <a:solidFill>
                  <a:srgbClr val="C00000"/>
                </a:solidFill>
              </a:rPr>
              <a:t> + </a:t>
            </a:r>
            <a:r>
              <a:rPr lang="sk-SK" dirty="0" smtClean="0">
                <a:solidFill>
                  <a:srgbClr val="C00000"/>
                </a:solidFill>
              </a:rPr>
              <a:t>paradajky, uhorky</a:t>
            </a:r>
            <a:endParaRPr lang="sk-SK" dirty="0">
              <a:solidFill>
                <a:srgbClr val="C00000"/>
              </a:solidFill>
            </a:endParaRPr>
          </a:p>
          <a:p>
            <a:pPr fontAlgn="base"/>
            <a:r>
              <a:rPr lang="sk-SK" dirty="0">
                <a:solidFill>
                  <a:srgbClr val="C00000"/>
                </a:solidFill>
              </a:rPr>
              <a:t>Doma upečený </a:t>
            </a:r>
            <a:r>
              <a:rPr lang="sk-SK" dirty="0" err="1">
                <a:solidFill>
                  <a:srgbClr val="C00000"/>
                </a:solidFill>
              </a:rPr>
              <a:t>muffin</a:t>
            </a:r>
            <a:r>
              <a:rPr lang="sk-SK" dirty="0">
                <a:solidFill>
                  <a:srgbClr val="C00000"/>
                </a:solidFill>
              </a:rPr>
              <a:t> + jablko</a:t>
            </a:r>
          </a:p>
          <a:p>
            <a:pPr fontAlgn="base"/>
            <a:r>
              <a:rPr lang="sk-SK" dirty="0">
                <a:solidFill>
                  <a:srgbClr val="C00000"/>
                </a:solidFill>
              </a:rPr>
              <a:t>Vianočka + domáci </a:t>
            </a:r>
            <a:r>
              <a:rPr lang="sk-SK" dirty="0" smtClean="0">
                <a:solidFill>
                  <a:srgbClr val="C00000"/>
                </a:solidFill>
              </a:rPr>
              <a:t>džem+ </a:t>
            </a:r>
            <a:r>
              <a:rPr lang="sk-SK" dirty="0">
                <a:solidFill>
                  <a:srgbClr val="C00000"/>
                </a:solidFill>
              </a:rPr>
              <a:t>jablko</a:t>
            </a:r>
          </a:p>
          <a:p>
            <a:pPr fontAlgn="base"/>
            <a:r>
              <a:rPr lang="sk-SK" dirty="0">
                <a:solidFill>
                  <a:srgbClr val="C00000"/>
                </a:solidFill>
              </a:rPr>
              <a:t>Biely jogurt + vločky + 1/2 banánu</a:t>
            </a:r>
          </a:p>
          <a:p>
            <a:pPr fontAlgn="base"/>
            <a:r>
              <a:rPr lang="sk-SK" dirty="0">
                <a:solidFill>
                  <a:srgbClr val="C00000"/>
                </a:solidFill>
              </a:rPr>
              <a:t>Biely jogurt + domáca marmeláda</a:t>
            </a:r>
          </a:p>
          <a:p>
            <a:pPr fontAlgn="base"/>
            <a:r>
              <a:rPr lang="sk-SK" dirty="0">
                <a:solidFill>
                  <a:srgbClr val="C00000"/>
                </a:solidFill>
              </a:rPr>
              <a:t>Biely jogurt + kúsky </a:t>
            </a:r>
            <a:r>
              <a:rPr lang="sk-SK" dirty="0" smtClean="0">
                <a:solidFill>
                  <a:srgbClr val="C00000"/>
                </a:solidFill>
              </a:rPr>
              <a:t>ovocie</a:t>
            </a:r>
            <a:endParaRPr lang="sk-SK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sk-SK" dirty="0">
                <a:hlinkClick r:id="rId2"/>
              </a:rPr>
              <a:t/>
            </a:r>
            <a:br>
              <a:rPr lang="sk-SK" dirty="0">
                <a:hlinkClick r:id="rId2"/>
              </a:rPr>
            </a:br>
            <a:endParaRPr lang="sk-SK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02433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63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057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sk-SK" sz="2400" b="1" dirty="0" err="1" smtClean="0">
                <a:solidFill>
                  <a:srgbClr val="C00000"/>
                </a:solidFill>
              </a:rPr>
              <a:t>Tuniaková</a:t>
            </a:r>
            <a:r>
              <a:rPr lang="sk-SK" sz="2400" b="1" dirty="0" smtClean="0">
                <a:solidFill>
                  <a:srgbClr val="C00000"/>
                </a:solidFill>
              </a:rPr>
              <a:t> nátierka</a:t>
            </a:r>
          </a:p>
          <a:p>
            <a:pPr marL="45720" indent="0">
              <a:buNone/>
            </a:pPr>
            <a:endParaRPr lang="sk-SK" sz="24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18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Do misky vyklopíme plechovku tuniaka vo vlastnej šťave, pridáme na jemno nakrájanú cibuľu, lyžicu horčice a 100 g </a:t>
            </a:r>
            <a:r>
              <a:rPr lang="sk-SK" sz="1800" dirty="0" err="1" smtClean="0">
                <a:solidFill>
                  <a:srgbClr val="C00000"/>
                </a:solidFill>
              </a:rPr>
              <a:t>Lučiny</a:t>
            </a:r>
            <a:r>
              <a:rPr lang="sk-SK" sz="1800" dirty="0" smtClean="0">
                <a:solidFill>
                  <a:srgbClr val="C00000"/>
                </a:solidFill>
              </a:rPr>
              <a:t> (alebo masla). </a:t>
            </a:r>
            <a:endParaRPr lang="sk-SK" sz="1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Poriadne vymiešame a podávame na opečenom chlebíku, alebo kolieskach bagetky.</a:t>
            </a:r>
            <a:endParaRPr lang="sk-SK" sz="1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michalec\Desktop\tuniakov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7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569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400" b="1" dirty="0" smtClean="0">
                <a:solidFill>
                  <a:srgbClr val="C00000"/>
                </a:solidFill>
              </a:rPr>
              <a:t>Drožďová nátierka</a:t>
            </a: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Na masle opražíme malú cibuľku, pridáme 2 kocky droždia, necháme rozpustiť. </a:t>
            </a: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Pridáme 4 vajíčka, troška soli a premiešame na riedku praženicu. </a:t>
            </a: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Podávame na čerstvom chlebíku</a:t>
            </a:r>
            <a:r>
              <a:rPr lang="sk-SK" sz="1800" dirty="0" smtClean="0"/>
              <a:t>.</a:t>
            </a:r>
            <a:endParaRPr lang="sk-SK" sz="1800" dirty="0"/>
          </a:p>
        </p:txBody>
      </p:sp>
      <p:pic>
        <p:nvPicPr>
          <p:cNvPr id="5122" name="Picture 2" descr="C:\Users\michalec\Desktop\droždov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34563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2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6400800" cy="4977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400" b="1" dirty="0" smtClean="0">
                <a:solidFill>
                  <a:srgbClr val="C00000"/>
                </a:solidFill>
              </a:rPr>
              <a:t>Vajíčková nátierka</a:t>
            </a: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Uvaríme 4 vajíčka na tvrdo. </a:t>
            </a: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Na jemno nakrájame cibuľku, pridáme lyžicu horčice a 200 gramov jemného tvarohu, alebo </a:t>
            </a:r>
            <a:r>
              <a:rPr lang="sk-SK" sz="1800" dirty="0" err="1" smtClean="0">
                <a:solidFill>
                  <a:srgbClr val="C00000"/>
                </a:solidFill>
              </a:rPr>
              <a:t>Lučinu</a:t>
            </a:r>
            <a:r>
              <a:rPr lang="sk-SK" sz="1800" dirty="0" smtClean="0">
                <a:solidFill>
                  <a:srgbClr val="C00000"/>
                </a:solidFill>
              </a:rPr>
              <a:t>. </a:t>
            </a: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Zvyšné vajíčka nakrájame na drobné kocky a primiešame do nátierky.</a:t>
            </a:r>
            <a:endParaRPr lang="sk-SK" sz="1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michalec\Desktop\vajíčková nátier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32394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3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4169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sk-SK" sz="2400" b="1" dirty="0" err="1" smtClean="0">
                <a:solidFill>
                  <a:srgbClr val="C00000"/>
                </a:solidFill>
              </a:rPr>
              <a:t>Nivová</a:t>
            </a:r>
            <a:r>
              <a:rPr lang="sk-SK" sz="2400" b="1" dirty="0" smtClean="0">
                <a:solidFill>
                  <a:srgbClr val="C00000"/>
                </a:solidFill>
              </a:rPr>
              <a:t> nátierka</a:t>
            </a: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18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sk-SK" sz="1800" dirty="0">
                <a:solidFill>
                  <a:srgbClr val="C00000"/>
                </a:solidFill>
              </a:rPr>
              <a:t>1</a:t>
            </a:r>
            <a:r>
              <a:rPr lang="sk-SK" sz="1800" dirty="0" smtClean="0">
                <a:solidFill>
                  <a:srgbClr val="C00000"/>
                </a:solidFill>
              </a:rPr>
              <a:t> Nivu vymiešame s </a:t>
            </a:r>
            <a:r>
              <a:rPr lang="sk-SK" sz="1800" dirty="0" err="1" smtClean="0">
                <a:solidFill>
                  <a:srgbClr val="C00000"/>
                </a:solidFill>
              </a:rPr>
              <a:t>kelímkom</a:t>
            </a:r>
            <a:r>
              <a:rPr lang="sk-SK" sz="1800" dirty="0" smtClean="0">
                <a:solidFill>
                  <a:srgbClr val="C00000"/>
                </a:solidFill>
              </a:rPr>
              <a:t> </a:t>
            </a:r>
            <a:r>
              <a:rPr lang="sk-SK" sz="1800" dirty="0" err="1" smtClean="0">
                <a:solidFill>
                  <a:srgbClr val="C00000"/>
                </a:solidFill>
              </a:rPr>
              <a:t>Lučiny</a:t>
            </a:r>
            <a:r>
              <a:rPr lang="sk-SK" sz="1800" dirty="0" smtClean="0">
                <a:solidFill>
                  <a:srgbClr val="C00000"/>
                </a:solidFill>
              </a:rPr>
              <a:t> (masla) a pridáme prelisovaný strúčik cesnaku. </a:t>
            </a: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Všetko spolu vymiešame do hladka.</a:t>
            </a: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Podávame so čerstvým pečivom a </a:t>
            </a:r>
            <a:r>
              <a:rPr lang="sk-SK" sz="1800" dirty="0" err="1" smtClean="0">
                <a:solidFill>
                  <a:srgbClr val="C00000"/>
                </a:solidFill>
              </a:rPr>
              <a:t>zeleninkou</a:t>
            </a:r>
            <a:r>
              <a:rPr lang="sk-SK" sz="1800" dirty="0" smtClean="0">
                <a:solidFill>
                  <a:srgbClr val="C00000"/>
                </a:solidFill>
              </a:rPr>
              <a:t>.</a:t>
            </a:r>
            <a:endParaRPr lang="sk-SK" sz="24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sk-SK" sz="2400" b="1" dirty="0" smtClean="0"/>
              <a:t>                                                                              </a:t>
            </a:r>
            <a:endParaRPr lang="sk-SK" sz="2400" b="1" dirty="0"/>
          </a:p>
        </p:txBody>
      </p:sp>
      <p:pic>
        <p:nvPicPr>
          <p:cNvPr id="7170" name="Picture 2" descr="C:\Users\michalec\Desktop\nivová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600400" cy="20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9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649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400" b="1" dirty="0" smtClean="0">
                <a:solidFill>
                  <a:srgbClr val="C00000"/>
                </a:solidFill>
              </a:rPr>
              <a:t>Bryndzová nátierka</a:t>
            </a: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Do misky dáme 200 g. bryndze, 100 g. masla, 1 jarnú zelenú cibuľku nakrájanú na jemno, 1 lyžicu kyslej smotany, pol lyžičky mletej papriky a vymiešame.</a:t>
            </a: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Ozdobiť môžeme čerstvou zelenou pažítkou.</a:t>
            </a:r>
            <a:endParaRPr lang="sk-SK" sz="1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michalec\Desktop\bryndzov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3456384" cy="26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2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649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400" b="1" dirty="0" smtClean="0">
                <a:solidFill>
                  <a:srgbClr val="C00000"/>
                </a:solidFill>
              </a:rPr>
              <a:t>Mrkvová nátierka</a:t>
            </a: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sk-SK" sz="2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1 veľkú mrkvu nastrúhame na jemnom strúhadle, </a:t>
            </a: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pridáme na jemno nakrájanú malú cibuľu, </a:t>
            </a:r>
            <a:r>
              <a:rPr lang="sk-SK" sz="1800" dirty="0" err="1" smtClean="0">
                <a:solidFill>
                  <a:srgbClr val="C00000"/>
                </a:solidFill>
              </a:rPr>
              <a:t>Lučinu</a:t>
            </a:r>
            <a:r>
              <a:rPr lang="sk-SK" sz="1800" dirty="0" smtClean="0">
                <a:solidFill>
                  <a:srgbClr val="C00000"/>
                </a:solidFill>
              </a:rPr>
              <a:t>, vajíčko uvarené natvrdo, lyžicu kyslej smotany a soľ podľa chuti.</a:t>
            </a:r>
          </a:p>
          <a:p>
            <a:pPr marL="4572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Vymiešame do hladka. </a:t>
            </a:r>
            <a:endParaRPr lang="sk-SK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michalec\Desktop\mrkvová nátierka s jogur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2215"/>
            <a:ext cx="3384376" cy="230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73747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Industriálne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</TotalTime>
  <Words>304</Words>
  <Application>Microsoft Office PowerPoint</Application>
  <PresentationFormat>Prezentácia na obrazovke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Aerodynamika</vt:lpstr>
      <vt:lpstr>Zdravá desiata pre školákov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Zdravá desiata pre školákov</dc:title>
  <dc:creator>michalec</dc:creator>
  <cp:lastModifiedBy>jozef</cp:lastModifiedBy>
  <cp:revision>15</cp:revision>
  <dcterms:created xsi:type="dcterms:W3CDTF">2021-09-09T11:03:13Z</dcterms:created>
  <dcterms:modified xsi:type="dcterms:W3CDTF">2021-09-10T06:48:59Z</dcterms:modified>
</cp:coreProperties>
</file>